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81" r:id="rId4"/>
    <p:sldId id="265" r:id="rId5"/>
    <p:sldId id="264" r:id="rId6"/>
    <p:sldId id="278" r:id="rId7"/>
    <p:sldId id="257" r:id="rId8"/>
    <p:sldId id="258" r:id="rId9"/>
    <p:sldId id="259" r:id="rId10"/>
    <p:sldId id="260" r:id="rId11"/>
    <p:sldId id="279" r:id="rId12"/>
    <p:sldId id="261" r:id="rId13"/>
    <p:sldId id="263" r:id="rId14"/>
    <p:sldId id="266" r:id="rId15"/>
    <p:sldId id="272" r:id="rId16"/>
    <p:sldId id="267" r:id="rId17"/>
    <p:sldId id="273" r:id="rId18"/>
    <p:sldId id="270" r:id="rId19"/>
    <p:sldId id="277" r:id="rId20"/>
    <p:sldId id="276" r:id="rId21"/>
    <p:sldId id="275" r:id="rId22"/>
    <p:sldId id="274" r:id="rId23"/>
    <p:sldId id="268" r:id="rId24"/>
    <p:sldId id="280" r:id="rId25"/>
    <p:sldId id="262" r:id="rId26"/>
    <p:sldId id="269" r:id="rId27"/>
    <p:sldId id="282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301"/>
    <a:srgbClr val="CA00FF"/>
    <a:srgbClr val="5AED00"/>
    <a:srgbClr val="00E686"/>
    <a:srgbClr val="FFDD00"/>
    <a:srgbClr val="111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76" y="1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1E5827-E238-4CD2-8299-6B2B5B1C70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83E887-5085-43E1-B696-F7C6B8C3AD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079853-DD28-4C85-8DB2-7C439EAB0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009AC0-605F-446A-B05C-7ED0E4D5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C51B03-51E7-4F18-AD17-C871D5E27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072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B22F75-EFA0-45DD-846B-21D19DEEB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A29C934-6C3E-4CDE-BFF7-585C85DE7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F10A22-0877-49A7-A965-8C2232E6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F7CD22-FCA1-49DD-94E2-408CB994F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EA77D5-8942-436D-9837-1DE86678F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788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B34DCD4-8E96-48D0-8EFB-E05A12FD90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CB4355A-8450-46B6-9677-1049849E1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1708B4-9D4C-464A-A6BB-F9B95199D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5C722B-827E-4A95-9AAB-57B6ED232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C1138F-D4CE-4001-B84C-CFC8D0E91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705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BBC09A-6775-4CC3-A927-CC5E78543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53015C-1531-4499-B5F0-D5A828DE9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1BDAE5-E210-49B8-B648-4251EF68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DB84D0-E48E-4E84-9609-98A13AE7B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B7353A-1416-4FC3-85FC-21A61491C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45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39A29D-251F-45D5-A82C-DF6B12638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9ED339-42D5-40B3-988A-ED8EE912B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DBE9D2-38AA-4C30-B7C0-346725FC0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5649EA-1CC1-420F-882D-8BC636356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05FD84-5857-44AA-B345-689A7D2C1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717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9451D-B2EA-45DB-8023-5FBEFCCF1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806FC4-C4CD-424C-A1F8-9F38BF825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BD0844-9607-45DC-9CD7-5476C4B43D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501AE0-E7A2-41B5-BDCE-7161D7EDE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A4FA6A-E401-43A5-8D69-FD1726E74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3679F3-2CFC-40EA-87F3-064FEA2B6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146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53B49-733D-4E28-A096-05EE74E7D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7281FB-A8B7-4BF0-B109-2291481A4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217440-18ED-4022-89DB-0AE0B7BD3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A7C017-7C49-4C27-BFFD-E60DE88C8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02CACB5-C081-4002-8D37-C69704622D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5F9F29F-6ECC-4C6C-9D00-FFEE0DE0B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4206B3E-2A29-46A6-AD48-DC1C094DA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1008C1-42E4-4B0C-A45A-04192545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493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490379-F15F-44B5-8CF9-8CE3F7E8A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DDAB84D-DBFC-423C-B231-07D527F6C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69FF221-29CF-460C-9523-133C85E02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DD7DCD0-6D3E-482D-BE24-966BA43BA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144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6FCB9B7-63FA-4BEE-92F2-E26EB5271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882AA32-2A4C-45CB-8F34-A5DF63EF3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E52325-9513-4AAD-AA80-CE6E3D86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744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7BDC84-F0ED-4853-A811-667B5D848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EC4BCE-1803-4511-B85A-FEDF58ACD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CF49C6-0B6A-402D-99F7-76FAB8D852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18BBB4-D9F2-41C7-90AF-78A85C523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DE65F7-E473-4C4A-8AE2-0C420BFFA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8A42CA-6E45-4642-8F97-B606CD41D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6091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A3B461-A6BE-4EB8-BF2E-93F935382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3D44012-C468-43E4-8EC8-918D5A170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FEAA6F-C31F-4BBB-B1F4-A2DC82113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97D8AE-CC97-44BE-9C9C-48AF60888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8A1552-880E-4D08-9C43-84A14603C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948195-3ED7-42CB-8E37-5DCED9E4F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190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41F0C18-C803-41F0-9CB9-A2EBC5ADA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D2C9C1-F93B-436C-B9BE-0EBF1A9EF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405B0D-6944-4E19-B6F4-A52B1B9F48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E9D7C9-7E1B-4C0E-AF76-AF75EE71AC65}" type="datetimeFigureOut">
              <a:rPr lang="ko-KR" altLang="en-US" smtClean="0"/>
              <a:t>2024-11-17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C2A14D-D261-4047-A7C5-CE120647F9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D8994B-BE4D-4999-B4E6-326FFA2153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F0A82-8B51-48B4-BA4F-5D26A42CFA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992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5EF9E3-25E8-477A-BE26-392EAC115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93299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sz="8000" b="1" dirty="0">
                <a:latin typeface="LG PC" panose="02030504000101010101" pitchFamily="18" charset="-127"/>
                <a:ea typeface="LG PC" panose="02030504000101010101" pitchFamily="18" charset="-127"/>
              </a:rPr>
              <a:t>Computer Graphics</a:t>
            </a:r>
            <a:br>
              <a:rPr lang="en-US" altLang="ko-KR" sz="7200" dirty="0">
                <a:latin typeface="LG PC" panose="02030504000101010101" pitchFamily="18" charset="-127"/>
                <a:ea typeface="LG PC" panose="02030504000101010101" pitchFamily="18" charset="-127"/>
              </a:rPr>
            </a:br>
            <a:r>
              <a:rPr lang="en-US" altLang="ko-KR" sz="4800" dirty="0">
                <a:latin typeface="LG PC" panose="02030504000101010101" pitchFamily="18" charset="-127"/>
                <a:ea typeface="LG PC" panose="02030504000101010101" pitchFamily="18" charset="-127"/>
              </a:rPr>
              <a:t>: About My 3D Room</a:t>
            </a:r>
            <a:endParaRPr lang="ko-KR" altLang="en-US" sz="4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F788D4-C894-45E7-BBF9-EFE2F57A7F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0392"/>
            <a:ext cx="9144000" cy="417871"/>
          </a:xfrm>
        </p:spPr>
        <p:txBody>
          <a:bodyPr>
            <a:normAutofit lnSpcReduction="10000"/>
          </a:bodyPr>
          <a:lstStyle/>
          <a:p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충북대학교 소프트웨어학부 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2023041066 </a:t>
            </a:r>
            <a:r>
              <a:rPr lang="ko-KR" altLang="en-US" dirty="0" err="1">
                <a:latin typeface="LG PC" panose="02030504000101010101" pitchFamily="18" charset="-127"/>
                <a:ea typeface="LG PC" panose="02030504000101010101" pitchFamily="18" charset="-127"/>
              </a:rPr>
              <a:t>김다민</a:t>
            </a:r>
            <a:endParaRPr lang="ko-KR" altLang="en-US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6901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51FD5C-5700-42DD-A383-7DE88E164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1F6D2E1-505B-4496-9A6D-6EA48E12E2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76"/>
          <a:stretch/>
        </p:blipFill>
        <p:spPr>
          <a:xfrm>
            <a:off x="351079" y="561371"/>
            <a:ext cx="11489842" cy="6256117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70DD090F-55BE-425F-8523-8CB499620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Art Gallery –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2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번 벽</a:t>
            </a:r>
          </a:p>
        </p:txBody>
      </p:sp>
    </p:spTree>
    <p:extLst>
      <p:ext uri="{BB962C8B-B14F-4D97-AF65-F5344CB8AC3E}">
        <p14:creationId xmlns:p14="http://schemas.microsoft.com/office/powerpoint/2010/main" val="2037833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B3317F-8F2B-48B6-8623-322C5754F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4549" y="2766218"/>
            <a:ext cx="472343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ko-KR" sz="5400" b="1" dirty="0">
                <a:latin typeface="LG PC" panose="02030504000101010101" pitchFamily="18" charset="-127"/>
                <a:ea typeface="LG PC" panose="02030504000101010101" pitchFamily="18" charset="-127"/>
              </a:rPr>
              <a:t>B1F : Light Studio</a:t>
            </a:r>
            <a:endParaRPr lang="ko-KR" altLang="en-US" sz="5400" b="1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3209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368972-5D5A-47C4-8426-6384596D4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FC1EE4F-FADE-4D39-A2FB-B0510CB114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76"/>
          <a:stretch/>
        </p:blipFill>
        <p:spPr>
          <a:xfrm>
            <a:off x="351079" y="561372"/>
            <a:ext cx="11489842" cy="625611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D8A4E8BF-BB19-4D4B-8398-C4874FDF1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259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-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Studio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075F1BC-01DC-4FD6-AE01-56F57863B544}"/>
              </a:ext>
            </a:extLst>
          </p:cNvPr>
          <p:cNvSpPr/>
          <p:nvPr/>
        </p:nvSpPr>
        <p:spPr>
          <a:xfrm>
            <a:off x="8948436" y="5671874"/>
            <a:ext cx="2405364" cy="7234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Bedroom in Universe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연결 통로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02F76E7-029D-473B-976C-3EF4B87D894A}"/>
              </a:ext>
            </a:extLst>
          </p:cNvPr>
          <p:cNvCxnSpPr>
            <a:cxnSpLocks/>
          </p:cNvCxnSpPr>
          <p:nvPr/>
        </p:nvCxnSpPr>
        <p:spPr>
          <a:xfrm flipH="1">
            <a:off x="7737676" y="6033584"/>
            <a:ext cx="1210760" cy="4366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674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A621BF-22EA-4DCD-9FCD-8E24D0BEB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C38988A-1721-4B47-83A4-D6A7A145F4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92"/>
          <a:stretch/>
        </p:blipFill>
        <p:spPr>
          <a:xfrm>
            <a:off x="351079" y="555585"/>
            <a:ext cx="11489842" cy="6261904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A335A9C-396E-4142-9229-EAA0F732A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713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-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Studio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5505FB4-EFC0-44DD-8174-03230EABB40E}"/>
              </a:ext>
            </a:extLst>
          </p:cNvPr>
          <p:cNvSpPr/>
          <p:nvPr/>
        </p:nvSpPr>
        <p:spPr>
          <a:xfrm>
            <a:off x="185195" y="4062199"/>
            <a:ext cx="2552218" cy="10306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컴퓨터 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+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모니터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컴퓨터 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: </a:t>
            </a:r>
            <a:r>
              <a:rPr lang="en-US" altLang="ko-KR" sz="20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BoxGeometry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모니터 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: </a:t>
            </a:r>
            <a:r>
              <a:rPr lang="en-US" altLang="ko-KR" sz="20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Rect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Light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622370D-3633-4B23-858C-96E1D768524E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737413" y="4253696"/>
            <a:ext cx="1418872" cy="3238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29EDEC0-C275-4CA0-A5DA-30B9E54E0372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737413" y="4062200"/>
            <a:ext cx="1905993" cy="5153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ADC4AD3D-D61C-4AB5-9FF7-A8E460B2F28A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737413" y="3367847"/>
            <a:ext cx="3218979" cy="12096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CCFC61F-871E-4B53-AF40-818A26E75886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737413" y="4138613"/>
            <a:ext cx="3922380" cy="4389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8EA246C9-9A95-4239-940A-281363558DAE}"/>
              </a:ext>
            </a:extLst>
          </p:cNvPr>
          <p:cNvCxnSpPr>
            <a:cxnSpLocks/>
          </p:cNvCxnSpPr>
          <p:nvPr/>
        </p:nvCxnSpPr>
        <p:spPr>
          <a:xfrm flipV="1">
            <a:off x="5529322" y="3367847"/>
            <a:ext cx="1391396" cy="19039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40F3A58B-8946-4F05-92CB-1418D95327E5}"/>
              </a:ext>
            </a:extLst>
          </p:cNvPr>
          <p:cNvCxnSpPr>
            <a:cxnSpLocks/>
          </p:cNvCxnSpPr>
          <p:nvPr/>
        </p:nvCxnSpPr>
        <p:spPr>
          <a:xfrm flipV="1">
            <a:off x="5529323" y="3808072"/>
            <a:ext cx="1988434" cy="146368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6DA9AD80-52BF-4655-AD81-E46361143E8A}"/>
              </a:ext>
            </a:extLst>
          </p:cNvPr>
          <p:cNvCxnSpPr>
            <a:cxnSpLocks/>
          </p:cNvCxnSpPr>
          <p:nvPr/>
        </p:nvCxnSpPr>
        <p:spPr>
          <a:xfrm flipV="1">
            <a:off x="5529323" y="4164249"/>
            <a:ext cx="5275644" cy="11132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B6928C28-7630-4257-B564-9BE8E1E973BB}"/>
              </a:ext>
            </a:extLst>
          </p:cNvPr>
          <p:cNvCxnSpPr>
            <a:cxnSpLocks/>
          </p:cNvCxnSpPr>
          <p:nvPr/>
        </p:nvCxnSpPr>
        <p:spPr>
          <a:xfrm flipV="1">
            <a:off x="5529323" y="3686537"/>
            <a:ext cx="2735001" cy="15852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65052A4-5DD4-4856-A06A-6A6909FA843F}"/>
              </a:ext>
            </a:extLst>
          </p:cNvPr>
          <p:cNvCxnSpPr>
            <a:cxnSpLocks/>
          </p:cNvCxnSpPr>
          <p:nvPr/>
        </p:nvCxnSpPr>
        <p:spPr>
          <a:xfrm flipV="1">
            <a:off x="5529323" y="3576577"/>
            <a:ext cx="4183304" cy="17009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63C831B-8033-4A3A-B878-8A88B9E62BC6}"/>
              </a:ext>
            </a:extLst>
          </p:cNvPr>
          <p:cNvSpPr/>
          <p:nvPr/>
        </p:nvSpPr>
        <p:spPr>
          <a:xfrm>
            <a:off x="4819890" y="5271755"/>
            <a:ext cx="1418863" cy="5620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벽 조명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</a:t>
            </a:r>
            <a:r>
              <a:rPr lang="en-US" altLang="ko-KR" sz="20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Rect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Light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8F21FDD1-9F5A-43E1-971A-E3857A957A31}"/>
              </a:ext>
            </a:extLst>
          </p:cNvPr>
          <p:cNvSpPr/>
          <p:nvPr/>
        </p:nvSpPr>
        <p:spPr>
          <a:xfrm>
            <a:off x="4806157" y="6119752"/>
            <a:ext cx="1418863" cy="534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바닥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조명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</a:t>
            </a:r>
            <a:r>
              <a:rPr lang="en-US" altLang="ko-KR" sz="20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Rect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Light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FEB969C-38E1-4330-B48A-CA89D9202337}"/>
              </a:ext>
            </a:extLst>
          </p:cNvPr>
          <p:cNvCxnSpPr>
            <a:cxnSpLocks/>
            <a:stCxn id="47" idx="3"/>
          </p:cNvCxnSpPr>
          <p:nvPr/>
        </p:nvCxnSpPr>
        <p:spPr>
          <a:xfrm flipV="1">
            <a:off x="6225020" y="5833790"/>
            <a:ext cx="2663835" cy="5534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126C6158-0869-4140-BC9F-854EEE097A03}"/>
              </a:ext>
            </a:extLst>
          </p:cNvPr>
          <p:cNvCxnSpPr>
            <a:cxnSpLocks/>
          </p:cNvCxnSpPr>
          <p:nvPr/>
        </p:nvCxnSpPr>
        <p:spPr>
          <a:xfrm flipH="1">
            <a:off x="4819890" y="2157987"/>
            <a:ext cx="1084162" cy="4662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1954398-87FF-4FBD-A438-9A703637FDFE}"/>
              </a:ext>
            </a:extLst>
          </p:cNvPr>
          <p:cNvSpPr/>
          <p:nvPr/>
        </p:nvSpPr>
        <p:spPr>
          <a:xfrm>
            <a:off x="5904052" y="1853512"/>
            <a:ext cx="1613705" cy="5620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텍스트 조명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Point Light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11C15E5A-7E82-4358-A878-4577F681DF55}"/>
              </a:ext>
            </a:extLst>
          </p:cNvPr>
          <p:cNvSpPr/>
          <p:nvPr/>
        </p:nvSpPr>
        <p:spPr>
          <a:xfrm>
            <a:off x="5904052" y="1876969"/>
            <a:ext cx="1613705" cy="5620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텍스트 조명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- Point Light</a:t>
            </a:r>
          </a:p>
        </p:txBody>
      </p:sp>
    </p:spTree>
    <p:extLst>
      <p:ext uri="{BB962C8B-B14F-4D97-AF65-F5344CB8AC3E}">
        <p14:creationId xmlns:p14="http://schemas.microsoft.com/office/powerpoint/2010/main" val="1388405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1913DB-9875-477A-8C62-6FC58C460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1B80D3-9A8C-42A4-8A7F-3700ADF611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61"/>
          <a:stretch/>
        </p:blipFill>
        <p:spPr>
          <a:xfrm>
            <a:off x="351079" y="567158"/>
            <a:ext cx="11489842" cy="6250329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270606EA-0401-4D7E-B723-1FDBA16B9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-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Studio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EC99830-2ADE-48BB-933A-54098D88DF28}"/>
              </a:ext>
            </a:extLst>
          </p:cNvPr>
          <p:cNvSpPr/>
          <p:nvPr/>
        </p:nvSpPr>
        <p:spPr>
          <a:xfrm>
            <a:off x="9446871" y="3245389"/>
            <a:ext cx="2214381" cy="9651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드론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(GLTF File Load,</a:t>
            </a:r>
          </a:p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애니메이션 사용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3FFA027-94FE-4B2D-BE13-261D289B5FEC}"/>
              </a:ext>
            </a:extLst>
          </p:cNvPr>
          <p:cNvCxnSpPr>
            <a:cxnSpLocks/>
          </p:cNvCxnSpPr>
          <p:nvPr/>
        </p:nvCxnSpPr>
        <p:spPr>
          <a:xfrm flipH="1" flipV="1">
            <a:off x="9024395" y="2484355"/>
            <a:ext cx="1529666" cy="7610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4B41E5-6740-4676-A73C-9A365726E79C}"/>
              </a:ext>
            </a:extLst>
          </p:cNvPr>
          <p:cNvSpPr/>
          <p:nvPr/>
        </p:nvSpPr>
        <p:spPr>
          <a:xfrm>
            <a:off x="8551672" y="5834432"/>
            <a:ext cx="2214381" cy="7234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카메라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(GLTF File Load)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282A9369-C30F-40F7-A1F5-5004D6E4F551}"/>
              </a:ext>
            </a:extLst>
          </p:cNvPr>
          <p:cNvCxnSpPr>
            <a:cxnSpLocks/>
          </p:cNvCxnSpPr>
          <p:nvPr/>
        </p:nvCxnSpPr>
        <p:spPr>
          <a:xfrm flipH="1" flipV="1">
            <a:off x="8129196" y="5073398"/>
            <a:ext cx="1529666" cy="7610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34611C1-7360-4993-9ACF-600026792BD1}"/>
              </a:ext>
            </a:extLst>
          </p:cNvPr>
          <p:cNvSpPr/>
          <p:nvPr/>
        </p:nvSpPr>
        <p:spPr>
          <a:xfrm>
            <a:off x="4807624" y="6020700"/>
            <a:ext cx="2214381" cy="7234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오브젝트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(GLTF File Load)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C786D44-4E93-46F9-B657-B3B37E638692}"/>
              </a:ext>
            </a:extLst>
          </p:cNvPr>
          <p:cNvCxnSpPr>
            <a:cxnSpLocks/>
          </p:cNvCxnSpPr>
          <p:nvPr/>
        </p:nvCxnSpPr>
        <p:spPr>
          <a:xfrm flipH="1" flipV="1">
            <a:off x="4385148" y="5259666"/>
            <a:ext cx="1529666" cy="7610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3762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1913DB-9875-477A-8C62-6FC58C460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1B80D3-9A8C-42A4-8A7F-3700ADF611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61"/>
          <a:stretch/>
        </p:blipFill>
        <p:spPr>
          <a:xfrm>
            <a:off x="351079" y="567158"/>
            <a:ext cx="11489842" cy="6250329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270606EA-0401-4D7E-B723-1FDBA16B9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82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-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Studio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EC99830-2ADE-48BB-933A-54098D88DF28}"/>
              </a:ext>
            </a:extLst>
          </p:cNvPr>
          <p:cNvSpPr/>
          <p:nvPr/>
        </p:nvSpPr>
        <p:spPr>
          <a:xfrm>
            <a:off x="4562355" y="5023412"/>
            <a:ext cx="2214380" cy="10206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책상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,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의자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</a:t>
            </a:r>
            <a:r>
              <a:rPr lang="en-US" altLang="ko-KR" sz="20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BoxGeometry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,</a:t>
            </a:r>
          </a:p>
          <a:p>
            <a:pPr algn="ctr"/>
            <a:r>
              <a:rPr lang="en-US" altLang="ko-KR" sz="20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CylinderGeometry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3FFA027-94FE-4B2D-BE13-261D289B5FEC}"/>
              </a:ext>
            </a:extLst>
          </p:cNvPr>
          <p:cNvCxnSpPr>
            <a:cxnSpLocks/>
          </p:cNvCxnSpPr>
          <p:nvPr/>
        </p:nvCxnSpPr>
        <p:spPr>
          <a:xfrm flipH="1" flipV="1">
            <a:off x="5092861" y="4635661"/>
            <a:ext cx="576684" cy="3819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AEABD4B-F574-499C-928A-B253CE55E60E}"/>
              </a:ext>
            </a:extLst>
          </p:cNvPr>
          <p:cNvCxnSpPr>
            <a:cxnSpLocks/>
          </p:cNvCxnSpPr>
          <p:nvPr/>
        </p:nvCxnSpPr>
        <p:spPr>
          <a:xfrm flipV="1">
            <a:off x="5669545" y="4523299"/>
            <a:ext cx="37145" cy="4943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9F86806-9BC4-49D0-A78F-2D38EB85B717}"/>
              </a:ext>
            </a:extLst>
          </p:cNvPr>
          <p:cNvSpPr/>
          <p:nvPr/>
        </p:nvSpPr>
        <p:spPr>
          <a:xfrm flipH="1">
            <a:off x="8367906" y="5565904"/>
            <a:ext cx="2307343" cy="7234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사진 촬영용 의자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</a:t>
            </a:r>
            <a:r>
              <a:rPr lang="en-US" altLang="ko-KR" sz="20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CylinderGeometry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CAC5CEF4-066C-474E-AA78-D35E2ACEA728}"/>
              </a:ext>
            </a:extLst>
          </p:cNvPr>
          <p:cNvCxnSpPr>
            <a:cxnSpLocks/>
          </p:cNvCxnSpPr>
          <p:nvPr/>
        </p:nvCxnSpPr>
        <p:spPr>
          <a:xfrm flipH="1" flipV="1">
            <a:off x="9126638" y="5017625"/>
            <a:ext cx="350631" cy="54828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A277FD0-FDF0-482E-9CA1-39641754BCF4}"/>
              </a:ext>
            </a:extLst>
          </p:cNvPr>
          <p:cNvSpPr/>
          <p:nvPr/>
        </p:nvSpPr>
        <p:spPr>
          <a:xfrm flipH="1">
            <a:off x="7972965" y="3067289"/>
            <a:ext cx="2307343" cy="9549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다목적 테이블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</a:t>
            </a:r>
            <a:r>
              <a:rPr lang="en-US" altLang="ko-KR" sz="20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BoxGeometry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+ Texture Mapping)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DBB92B4-060B-4545-B4D0-59F873E79715}"/>
              </a:ext>
            </a:extLst>
          </p:cNvPr>
          <p:cNvCxnSpPr>
            <a:cxnSpLocks/>
          </p:cNvCxnSpPr>
          <p:nvPr/>
        </p:nvCxnSpPr>
        <p:spPr>
          <a:xfrm flipH="1">
            <a:off x="7151754" y="3368233"/>
            <a:ext cx="821212" cy="9101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375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B18A01-A4A4-4164-9634-6A8271325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D76FFA-B883-4ECA-8F50-92FC9BFBA1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45"/>
          <a:stretch/>
        </p:blipFill>
        <p:spPr>
          <a:xfrm>
            <a:off x="351079" y="572947"/>
            <a:ext cx="11489842" cy="6244541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224918EA-FDCC-42E2-A411-68E1A0E1E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-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Studio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94FE64B-B71F-484F-9256-61589B8E3126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6186669" y="1720218"/>
            <a:ext cx="1130696" cy="5071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17BF39-3C6D-4011-B6AE-7D278C5BD95E}"/>
              </a:ext>
            </a:extLst>
          </p:cNvPr>
          <p:cNvSpPr/>
          <p:nvPr/>
        </p:nvSpPr>
        <p:spPr>
          <a:xfrm>
            <a:off x="5157949" y="1530753"/>
            <a:ext cx="1028720" cy="4803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텍스트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0782CFB-0CB4-47AA-B5A7-2A480C8E4CE9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4317357" y="1669509"/>
            <a:ext cx="840592" cy="1014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5C4D1CE-9CED-45D3-91AA-508CE5974053}"/>
              </a:ext>
            </a:extLst>
          </p:cNvPr>
          <p:cNvSpPr/>
          <p:nvPr/>
        </p:nvSpPr>
        <p:spPr>
          <a:xfrm>
            <a:off x="5157950" y="2520786"/>
            <a:ext cx="1318086" cy="3725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Point Light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28AC3E03-69B6-4D11-8040-A09FBC5BC652}"/>
              </a:ext>
            </a:extLst>
          </p:cNvPr>
          <p:cNvCxnSpPr>
            <a:cxnSpLocks/>
          </p:cNvCxnSpPr>
          <p:nvPr/>
        </p:nvCxnSpPr>
        <p:spPr>
          <a:xfrm flipH="1">
            <a:off x="4433104" y="2726883"/>
            <a:ext cx="724846" cy="968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056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B18A01-A4A4-4164-9634-6A8271325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D76FFA-B883-4ECA-8F50-92FC9BFBA1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45"/>
          <a:stretch/>
        </p:blipFill>
        <p:spPr>
          <a:xfrm>
            <a:off x="270056" y="503499"/>
            <a:ext cx="11489842" cy="6244541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224918EA-FDCC-42E2-A411-68E1A0E1E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-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Studio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3609D25-CE97-4910-AC7C-656BA02F66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64" t="46512" r="58841" b="28720"/>
          <a:stretch/>
        </p:blipFill>
        <p:spPr>
          <a:xfrm>
            <a:off x="6374174" y="1860462"/>
            <a:ext cx="5171154" cy="38618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17BF39-3C6D-4011-B6AE-7D278C5BD95E}"/>
              </a:ext>
            </a:extLst>
          </p:cNvPr>
          <p:cNvSpPr/>
          <p:nvPr/>
        </p:nvSpPr>
        <p:spPr>
          <a:xfrm flipH="1">
            <a:off x="4398379" y="3940724"/>
            <a:ext cx="2575263" cy="7875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엘리베이터 버튼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lvl="1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(Box + Cylinder)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0782CFB-0CB4-47AA-B5A7-2A480C8E4CE9}"/>
              </a:ext>
            </a:extLst>
          </p:cNvPr>
          <p:cNvCxnSpPr>
            <a:cxnSpLocks/>
            <a:stCxn id="16" idx="1"/>
          </p:cNvCxnSpPr>
          <p:nvPr/>
        </p:nvCxnSpPr>
        <p:spPr>
          <a:xfrm flipV="1">
            <a:off x="6973642" y="3940725"/>
            <a:ext cx="1339253" cy="3937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83EE4E3-D505-4A4C-87E0-A7DD9B87CA10}"/>
              </a:ext>
            </a:extLst>
          </p:cNvPr>
          <p:cNvSpPr/>
          <p:nvPr/>
        </p:nvSpPr>
        <p:spPr>
          <a:xfrm flipH="1">
            <a:off x="4832429" y="5042929"/>
            <a:ext cx="2228126" cy="7875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엘리베이터 문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lvl="1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(Box Geometry)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97D8084-1FFE-4B95-AF58-789283533334}"/>
              </a:ext>
            </a:extLst>
          </p:cNvPr>
          <p:cNvCxnSpPr>
            <a:cxnSpLocks/>
            <a:stCxn id="20" idx="1"/>
          </p:cNvCxnSpPr>
          <p:nvPr/>
        </p:nvCxnSpPr>
        <p:spPr>
          <a:xfrm flipV="1">
            <a:off x="7060555" y="4364915"/>
            <a:ext cx="1899196" cy="10717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70B3A862-5C54-4B00-A888-FA1FD92D416A}"/>
              </a:ext>
            </a:extLst>
          </p:cNvPr>
          <p:cNvCxnSpPr>
            <a:cxnSpLocks/>
          </p:cNvCxnSpPr>
          <p:nvPr/>
        </p:nvCxnSpPr>
        <p:spPr>
          <a:xfrm flipV="1">
            <a:off x="7060555" y="4471852"/>
            <a:ext cx="3130954" cy="9648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18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6ADA13-FFD7-4D6A-BC7E-B91B69C57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AA9DEA1-A9BE-43EB-9A8E-F96CE9473E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92"/>
          <a:stretch/>
        </p:blipFill>
        <p:spPr>
          <a:xfrm>
            <a:off x="351079" y="555585"/>
            <a:ext cx="11489842" cy="626190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7CF6189-4217-40EF-9F1E-EB68904FE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-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Studio with GUI Controls (Color, Intensity Control)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DC0057-74FF-41FC-A9FC-9E0CE29CF6C6}"/>
              </a:ext>
            </a:extLst>
          </p:cNvPr>
          <p:cNvSpPr/>
          <p:nvPr/>
        </p:nvSpPr>
        <p:spPr>
          <a:xfrm>
            <a:off x="351079" y="1376932"/>
            <a:ext cx="1921984" cy="5155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GUI Control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기능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AFCB673-CAF6-4107-943F-AF6C7E7E8E3E}"/>
              </a:ext>
            </a:extLst>
          </p:cNvPr>
          <p:cNvSpPr/>
          <p:nvPr/>
        </p:nvSpPr>
        <p:spPr>
          <a:xfrm>
            <a:off x="5290653" y="4274289"/>
            <a:ext cx="930123" cy="430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스튜디오</a:t>
            </a:r>
            <a:endParaRPr lang="en-US" altLang="ko-KR" sz="16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1900BFE-20C8-4125-B4CF-06E0642A8376}"/>
              </a:ext>
            </a:extLst>
          </p:cNvPr>
          <p:cNvCxnSpPr>
            <a:cxnSpLocks/>
          </p:cNvCxnSpPr>
          <p:nvPr/>
        </p:nvCxnSpPr>
        <p:spPr>
          <a:xfrm flipV="1">
            <a:off x="6220776" y="1404396"/>
            <a:ext cx="2525826" cy="3100196"/>
          </a:xfrm>
          <a:prstGeom prst="straightConnector1">
            <a:avLst/>
          </a:prstGeom>
          <a:ln w="28575">
            <a:solidFill>
              <a:srgbClr val="00530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3A36C13-CB77-459A-90BF-EA2287DDF382}"/>
              </a:ext>
            </a:extLst>
          </p:cNvPr>
          <p:cNvCxnSpPr>
            <a:cxnSpLocks/>
          </p:cNvCxnSpPr>
          <p:nvPr/>
        </p:nvCxnSpPr>
        <p:spPr>
          <a:xfrm flipV="1">
            <a:off x="4708312" y="2173089"/>
            <a:ext cx="4078976" cy="1202634"/>
          </a:xfrm>
          <a:prstGeom prst="straightConnector1">
            <a:avLst/>
          </a:prstGeom>
          <a:ln w="28575">
            <a:solidFill>
              <a:srgbClr val="00E6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2ABEE8C-CA93-4A85-84EA-8DE4060D77A5}"/>
              </a:ext>
            </a:extLst>
          </p:cNvPr>
          <p:cNvCxnSpPr>
            <a:cxnSpLocks/>
          </p:cNvCxnSpPr>
          <p:nvPr/>
        </p:nvCxnSpPr>
        <p:spPr>
          <a:xfrm flipV="1">
            <a:off x="5199925" y="1747777"/>
            <a:ext cx="3546677" cy="1393561"/>
          </a:xfrm>
          <a:prstGeom prst="straightConnector1">
            <a:avLst/>
          </a:prstGeom>
          <a:ln w="28575">
            <a:solidFill>
              <a:srgbClr val="1111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08790F7-3EFC-4F2C-8DCF-2F27536DD7F5}"/>
              </a:ext>
            </a:extLst>
          </p:cNvPr>
          <p:cNvCxnSpPr>
            <a:cxnSpLocks/>
          </p:cNvCxnSpPr>
          <p:nvPr/>
        </p:nvCxnSpPr>
        <p:spPr>
          <a:xfrm>
            <a:off x="6422981" y="2431026"/>
            <a:ext cx="2319466" cy="462815"/>
          </a:xfrm>
          <a:prstGeom prst="straightConnector1">
            <a:avLst/>
          </a:prstGeom>
          <a:ln w="28575">
            <a:solidFill>
              <a:srgbClr val="5AED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4869D4F-5387-42E6-AC72-E313E02A41E2}"/>
              </a:ext>
            </a:extLst>
          </p:cNvPr>
          <p:cNvCxnSpPr>
            <a:cxnSpLocks/>
          </p:cNvCxnSpPr>
          <p:nvPr/>
        </p:nvCxnSpPr>
        <p:spPr>
          <a:xfrm flipV="1">
            <a:off x="6625053" y="2506321"/>
            <a:ext cx="2117394" cy="141848"/>
          </a:xfrm>
          <a:prstGeom prst="straightConnector1">
            <a:avLst/>
          </a:prstGeom>
          <a:ln w="28575">
            <a:solidFill>
              <a:srgbClr val="CA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F6454C6C-DF10-43DA-9113-7C8DB5D74D51}"/>
              </a:ext>
            </a:extLst>
          </p:cNvPr>
          <p:cNvCxnSpPr>
            <a:cxnSpLocks/>
          </p:cNvCxnSpPr>
          <p:nvPr/>
        </p:nvCxnSpPr>
        <p:spPr>
          <a:xfrm flipV="1">
            <a:off x="7303963" y="618908"/>
            <a:ext cx="1438484" cy="149551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F9849C36-1C6B-406A-A4A0-8448439F20D3}"/>
              </a:ext>
            </a:extLst>
          </p:cNvPr>
          <p:cNvCxnSpPr>
            <a:cxnSpLocks/>
          </p:cNvCxnSpPr>
          <p:nvPr/>
        </p:nvCxnSpPr>
        <p:spPr>
          <a:xfrm flipV="1">
            <a:off x="7791332" y="977785"/>
            <a:ext cx="951115" cy="1393786"/>
          </a:xfrm>
          <a:prstGeom prst="straightConnector1">
            <a:avLst/>
          </a:prstGeom>
          <a:ln w="28575">
            <a:solidFill>
              <a:srgbClr val="FFDD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0334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6ADA13-FFD7-4D6A-BC7E-B91B69C57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AA9DEA1-A9BE-43EB-9A8E-F96CE9473E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92"/>
          <a:stretch/>
        </p:blipFill>
        <p:spPr>
          <a:xfrm>
            <a:off x="351079" y="555585"/>
            <a:ext cx="11489842" cy="626190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7CF6189-4217-40EF-9F1E-EB68904FE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-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Studio with GUI Controls (Color, Intensity Control)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DC0057-74FF-41FC-A9FC-9E0CE29CF6C6}"/>
              </a:ext>
            </a:extLst>
          </p:cNvPr>
          <p:cNvSpPr/>
          <p:nvPr/>
        </p:nvSpPr>
        <p:spPr>
          <a:xfrm>
            <a:off x="351079" y="1376932"/>
            <a:ext cx="1921984" cy="5155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GUI Control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기능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1900BFE-20C8-4125-B4CF-06E0642A8376}"/>
              </a:ext>
            </a:extLst>
          </p:cNvPr>
          <p:cNvCxnSpPr>
            <a:cxnSpLocks/>
          </p:cNvCxnSpPr>
          <p:nvPr/>
        </p:nvCxnSpPr>
        <p:spPr>
          <a:xfrm flipV="1">
            <a:off x="8055980" y="1404396"/>
            <a:ext cx="690622" cy="1037862"/>
          </a:xfrm>
          <a:prstGeom prst="straightConnector1">
            <a:avLst/>
          </a:prstGeom>
          <a:ln w="28575">
            <a:solidFill>
              <a:srgbClr val="00530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D074A6DC-E622-4E64-A0CE-94510F47F725}"/>
              </a:ext>
            </a:extLst>
          </p:cNvPr>
          <p:cNvSpPr/>
          <p:nvPr/>
        </p:nvSpPr>
        <p:spPr>
          <a:xfrm>
            <a:off x="5816289" y="2363273"/>
            <a:ext cx="6059346" cy="4369274"/>
          </a:xfrm>
          <a:prstGeom prst="ellipse">
            <a:avLst/>
          </a:prstGeom>
          <a:noFill/>
          <a:ln w="28575">
            <a:solidFill>
              <a:srgbClr val="0053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AFCB673-CAF6-4107-943F-AF6C7E7E8E3E}"/>
              </a:ext>
            </a:extLst>
          </p:cNvPr>
          <p:cNvSpPr/>
          <p:nvPr/>
        </p:nvSpPr>
        <p:spPr>
          <a:xfrm>
            <a:off x="5351227" y="4268446"/>
            <a:ext cx="930123" cy="430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스튜디오</a:t>
            </a:r>
            <a:endParaRPr lang="en-US" altLang="ko-KR" sz="16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1000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BF6786-5138-409D-ADAE-888A73834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5400" b="1" dirty="0">
                <a:latin typeface="LG PC" panose="02030504000101010101" pitchFamily="18" charset="-127"/>
                <a:ea typeface="LG PC" panose="02030504000101010101" pitchFamily="18" charset="-127"/>
              </a:rPr>
              <a:t>Concept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3600" dirty="0">
                <a:latin typeface="LG PC" panose="02030504000101010101" pitchFamily="18" charset="-127"/>
                <a:ea typeface="LG PC" panose="02030504000101010101" pitchFamily="18" charset="-127"/>
              </a:rPr>
              <a:t>: </a:t>
            </a:r>
            <a:r>
              <a:rPr lang="ko-KR" altLang="en-US" sz="3600" dirty="0">
                <a:latin typeface="LG PC" panose="02030504000101010101" pitchFamily="18" charset="-127"/>
                <a:ea typeface="LG PC" panose="02030504000101010101" pitchFamily="18" charset="-127"/>
              </a:rPr>
              <a:t>좋아하는 것들을 한 집에 담다</a:t>
            </a:r>
            <a:r>
              <a:rPr lang="en-US" altLang="ko-KR" sz="3600" dirty="0"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63882E-3476-467B-B061-E991E9800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sz="3600" b="1" dirty="0">
                <a:latin typeface="LG PC" panose="02030504000101010101" pitchFamily="18" charset="-127"/>
                <a:ea typeface="LG PC" panose="02030504000101010101" pitchFamily="18" charset="-127"/>
              </a:rPr>
              <a:t>1F</a:t>
            </a:r>
            <a:r>
              <a:rPr lang="en-US" altLang="ko-KR" b="1" dirty="0">
                <a:latin typeface="LG PC" panose="02030504000101010101" pitchFamily="18" charset="-127"/>
                <a:ea typeface="LG PC" panose="02030504000101010101" pitchFamily="18" charset="-127"/>
              </a:rPr>
              <a:t> : Art Gallery</a:t>
            </a:r>
          </a:p>
          <a:p>
            <a:pPr lvl="1"/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사진 찍는 것과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미술관을 좋아하여 내가 찍은 사진들을 미술관에 전시한 것처럼 연출하였다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</a:p>
          <a:p>
            <a:pPr lvl="1"/>
            <a:endParaRPr lang="en-US" altLang="ko-KR" dirty="0"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r>
              <a:rPr lang="en-US" altLang="ko-KR" sz="3600" b="1" dirty="0">
                <a:latin typeface="LG PC" panose="02030504000101010101" pitchFamily="18" charset="-127"/>
                <a:ea typeface="LG PC" panose="02030504000101010101" pitchFamily="18" charset="-127"/>
              </a:rPr>
              <a:t>B1F</a:t>
            </a:r>
            <a:r>
              <a:rPr lang="en-US" altLang="ko-KR" b="1" dirty="0">
                <a:latin typeface="LG PC" panose="02030504000101010101" pitchFamily="18" charset="-127"/>
                <a:ea typeface="LG PC" panose="02030504000101010101" pitchFamily="18" charset="-127"/>
              </a:rPr>
              <a:t> : Light Studio And Bedroom in Universe</a:t>
            </a:r>
          </a:p>
          <a:p>
            <a:pPr lvl="1"/>
            <a:r>
              <a:rPr lang="en-US" altLang="ko-KR" b="1" dirty="0">
                <a:latin typeface="LG PC" panose="02030504000101010101" pitchFamily="18" charset="-127"/>
                <a:ea typeface="LG PC" panose="02030504000101010101" pitchFamily="18" charset="-127"/>
              </a:rPr>
              <a:t>Light Studio</a:t>
            </a:r>
          </a:p>
          <a:p>
            <a:pPr lvl="2"/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프로그래밍과 사진 찍는 것을 좋아하여 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Computer Objects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를 만들고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,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Camera Objects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들을 설치하여 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Studio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처럼 연출하였다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</a:p>
          <a:p>
            <a:pPr lvl="2"/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Studio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라는 이름을 붙인 것은 사용자가 자유자재로 다룰 수 있는 빛과 색을 컨셉으로 하였기 때문이다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</a:p>
          <a:p>
            <a:pPr lvl="3"/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이를 위해 모니터를 </a:t>
            </a:r>
            <a:r>
              <a:rPr lang="en-US" altLang="ko-KR" dirty="0" err="1">
                <a:latin typeface="LG PC" panose="02030504000101010101" pitchFamily="18" charset="-127"/>
                <a:ea typeface="LG PC" panose="02030504000101010101" pitchFamily="18" charset="-127"/>
              </a:rPr>
              <a:t>Rect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 Object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들로 구성하였고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, 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다양한 종류와 색의 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들을 추가하였다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</a:p>
          <a:p>
            <a:pPr lvl="1"/>
            <a:r>
              <a:rPr lang="en-US" altLang="ko-KR" b="1" dirty="0">
                <a:latin typeface="LG PC" panose="02030504000101010101" pitchFamily="18" charset="-127"/>
                <a:ea typeface="LG PC" panose="02030504000101010101" pitchFamily="18" charset="-127"/>
              </a:rPr>
              <a:t>Bedroom in Universe</a:t>
            </a:r>
          </a:p>
          <a:p>
            <a:pPr lvl="2"/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잠을 잘 때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, 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우주가 나타나는 조명을 키고 자는데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편안한 마음이 든다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. 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이를 연출하기 위해 우주에 침대를 둔 것처럼 연출하였다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</a:p>
          <a:p>
            <a:pPr lvl="3"/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이를 위해 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Hemisphere Light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를 보라색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, </a:t>
            </a:r>
            <a:r>
              <a:rPr lang="ko-KR" altLang="en-US" dirty="0">
                <a:latin typeface="LG PC" panose="02030504000101010101" pitchFamily="18" charset="-127"/>
                <a:ea typeface="LG PC" panose="02030504000101010101" pitchFamily="18" charset="-127"/>
              </a:rPr>
              <a:t>파란색으로 설정하여 우주처럼 연출하였다</a:t>
            </a:r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2425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6ADA13-FFD7-4D6A-BC7E-B91B69C57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AA9DEA1-A9BE-43EB-9A8E-F96CE9473E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92"/>
          <a:stretch/>
        </p:blipFill>
        <p:spPr>
          <a:xfrm>
            <a:off x="351079" y="555585"/>
            <a:ext cx="11489842" cy="626190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7CF6189-4217-40EF-9F1E-EB68904FE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-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Studio with GUI Controls (Color, Intensity Control)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DC0057-74FF-41FC-A9FC-9E0CE29CF6C6}"/>
              </a:ext>
            </a:extLst>
          </p:cNvPr>
          <p:cNvSpPr/>
          <p:nvPr/>
        </p:nvSpPr>
        <p:spPr>
          <a:xfrm>
            <a:off x="351079" y="1376932"/>
            <a:ext cx="1921984" cy="5155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GUI Control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기능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08790F7-3EFC-4F2C-8DCF-2F27536DD7F5}"/>
              </a:ext>
            </a:extLst>
          </p:cNvPr>
          <p:cNvCxnSpPr>
            <a:cxnSpLocks/>
          </p:cNvCxnSpPr>
          <p:nvPr/>
        </p:nvCxnSpPr>
        <p:spPr>
          <a:xfrm>
            <a:off x="6422981" y="2431026"/>
            <a:ext cx="2319466" cy="462815"/>
          </a:xfrm>
          <a:prstGeom prst="straightConnector1">
            <a:avLst/>
          </a:prstGeom>
          <a:ln w="28575">
            <a:solidFill>
              <a:srgbClr val="5AED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4869D4F-5387-42E6-AC72-E313E02A41E2}"/>
              </a:ext>
            </a:extLst>
          </p:cNvPr>
          <p:cNvCxnSpPr>
            <a:cxnSpLocks/>
          </p:cNvCxnSpPr>
          <p:nvPr/>
        </p:nvCxnSpPr>
        <p:spPr>
          <a:xfrm flipV="1">
            <a:off x="6625053" y="2506321"/>
            <a:ext cx="2117394" cy="141848"/>
          </a:xfrm>
          <a:prstGeom prst="straightConnector1">
            <a:avLst/>
          </a:prstGeom>
          <a:ln w="28575">
            <a:solidFill>
              <a:srgbClr val="CA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5087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6ADA13-FFD7-4D6A-BC7E-B91B69C57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AA9DEA1-A9BE-43EB-9A8E-F96CE9473E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92"/>
          <a:stretch/>
        </p:blipFill>
        <p:spPr>
          <a:xfrm>
            <a:off x="351079" y="555585"/>
            <a:ext cx="11489842" cy="626190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7CF6189-4217-40EF-9F1E-EB68904FE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-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Studio with GUI Controls (Color, Intensity Control)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DC0057-74FF-41FC-A9FC-9E0CE29CF6C6}"/>
              </a:ext>
            </a:extLst>
          </p:cNvPr>
          <p:cNvSpPr/>
          <p:nvPr/>
        </p:nvSpPr>
        <p:spPr>
          <a:xfrm>
            <a:off x="351079" y="1376932"/>
            <a:ext cx="1921984" cy="5155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GUI Control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기능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3A36C13-CB77-459A-90BF-EA2287DDF382}"/>
              </a:ext>
            </a:extLst>
          </p:cNvPr>
          <p:cNvCxnSpPr>
            <a:cxnSpLocks/>
          </p:cNvCxnSpPr>
          <p:nvPr/>
        </p:nvCxnSpPr>
        <p:spPr>
          <a:xfrm flipV="1">
            <a:off x="4708312" y="2173089"/>
            <a:ext cx="4078976" cy="1202634"/>
          </a:xfrm>
          <a:prstGeom prst="straightConnector1">
            <a:avLst/>
          </a:prstGeom>
          <a:ln w="28575">
            <a:solidFill>
              <a:srgbClr val="00E6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2ABEE8C-CA93-4A85-84EA-8DE4060D77A5}"/>
              </a:ext>
            </a:extLst>
          </p:cNvPr>
          <p:cNvCxnSpPr>
            <a:cxnSpLocks/>
          </p:cNvCxnSpPr>
          <p:nvPr/>
        </p:nvCxnSpPr>
        <p:spPr>
          <a:xfrm flipV="1">
            <a:off x="5199925" y="1747777"/>
            <a:ext cx="3546677" cy="1393561"/>
          </a:xfrm>
          <a:prstGeom prst="straightConnector1">
            <a:avLst/>
          </a:prstGeom>
          <a:ln w="28575">
            <a:solidFill>
              <a:srgbClr val="1111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0539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6ADA13-FFD7-4D6A-BC7E-B91B69C57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AA9DEA1-A9BE-43EB-9A8E-F96CE9473E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92"/>
          <a:stretch/>
        </p:blipFill>
        <p:spPr>
          <a:xfrm>
            <a:off x="351079" y="555585"/>
            <a:ext cx="11489842" cy="626190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7CF6189-4217-40EF-9F1E-EB68904FE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-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Light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Studio with GUI Controls (Color, Intensity Control)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DC0057-74FF-41FC-A9FC-9E0CE29CF6C6}"/>
              </a:ext>
            </a:extLst>
          </p:cNvPr>
          <p:cNvSpPr/>
          <p:nvPr/>
        </p:nvSpPr>
        <p:spPr>
          <a:xfrm>
            <a:off x="351079" y="1376932"/>
            <a:ext cx="1921984" cy="5155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GUI Control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기능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F6454C6C-DF10-43DA-9113-7C8DB5D74D51}"/>
              </a:ext>
            </a:extLst>
          </p:cNvPr>
          <p:cNvCxnSpPr>
            <a:cxnSpLocks/>
          </p:cNvCxnSpPr>
          <p:nvPr/>
        </p:nvCxnSpPr>
        <p:spPr>
          <a:xfrm flipV="1">
            <a:off x="7303963" y="618908"/>
            <a:ext cx="1438484" cy="149551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F9849C36-1C6B-406A-A4A0-8448439F20D3}"/>
              </a:ext>
            </a:extLst>
          </p:cNvPr>
          <p:cNvCxnSpPr>
            <a:cxnSpLocks/>
          </p:cNvCxnSpPr>
          <p:nvPr/>
        </p:nvCxnSpPr>
        <p:spPr>
          <a:xfrm flipV="1">
            <a:off x="7791332" y="977785"/>
            <a:ext cx="951115" cy="1393786"/>
          </a:xfrm>
          <a:prstGeom prst="straightConnector1">
            <a:avLst/>
          </a:prstGeom>
          <a:ln w="28575">
            <a:solidFill>
              <a:srgbClr val="FFDD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81956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5B82A1-B05D-4243-ADCB-E3E90783E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9F2A261-6601-4E19-96D1-E661408078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07"/>
          <a:stretch/>
        </p:blipFill>
        <p:spPr>
          <a:xfrm>
            <a:off x="351079" y="549797"/>
            <a:ext cx="11489842" cy="6267692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A8EC5721-1978-4DF1-80BF-AACE6365B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–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엘리베이터 안 모습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(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열림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)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E94569-B149-403C-AF25-F15FC4EA5466}"/>
              </a:ext>
            </a:extLst>
          </p:cNvPr>
          <p:cNvSpPr/>
          <p:nvPr/>
        </p:nvSpPr>
        <p:spPr>
          <a:xfrm flipH="1">
            <a:off x="8917704" y="4854061"/>
            <a:ext cx="2307343" cy="7234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엘리베이터 버튼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10F2CE37-6BAF-426C-AB67-AA3000453C32}"/>
              </a:ext>
            </a:extLst>
          </p:cNvPr>
          <p:cNvCxnSpPr>
            <a:cxnSpLocks/>
          </p:cNvCxnSpPr>
          <p:nvPr/>
        </p:nvCxnSpPr>
        <p:spPr>
          <a:xfrm flipH="1">
            <a:off x="8498828" y="5215771"/>
            <a:ext cx="418429" cy="4078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7291AF5-1498-4882-8323-BA2B035F8E6A}"/>
              </a:ext>
            </a:extLst>
          </p:cNvPr>
          <p:cNvSpPr/>
          <p:nvPr/>
        </p:nvSpPr>
        <p:spPr>
          <a:xfrm flipH="1">
            <a:off x="9407793" y="3936178"/>
            <a:ext cx="2307343" cy="7234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엘리베이터 천장을 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향하는 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Point Light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96D63D7-42ED-4BBF-A1DE-494EADC41633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8498383" y="4297889"/>
            <a:ext cx="909410" cy="241817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D259EB1-F5B9-496B-B9A1-F1638BE4B0A6}"/>
              </a:ext>
            </a:extLst>
          </p:cNvPr>
          <p:cNvSpPr/>
          <p:nvPr/>
        </p:nvSpPr>
        <p:spPr>
          <a:xfrm flipH="1">
            <a:off x="9693682" y="1967370"/>
            <a:ext cx="1452995" cy="4514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엘리베이터 문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A21FBD5-ACAC-4D81-98E8-BC8C101498DB}"/>
              </a:ext>
            </a:extLst>
          </p:cNvPr>
          <p:cNvCxnSpPr>
            <a:cxnSpLocks/>
            <a:stCxn id="15" idx="3"/>
          </p:cNvCxnSpPr>
          <p:nvPr/>
        </p:nvCxnSpPr>
        <p:spPr>
          <a:xfrm flipH="1">
            <a:off x="8212498" y="2193092"/>
            <a:ext cx="1481184" cy="89626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5D1E3CD-093A-43C8-818C-6E17974162E1}"/>
              </a:ext>
            </a:extLst>
          </p:cNvPr>
          <p:cNvCxnSpPr>
            <a:cxnSpLocks/>
          </p:cNvCxnSpPr>
          <p:nvPr/>
        </p:nvCxnSpPr>
        <p:spPr>
          <a:xfrm flipH="1">
            <a:off x="4583575" y="2179971"/>
            <a:ext cx="5110107" cy="74185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5905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B3317F-8F2B-48B6-8623-322C5754F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5239" y="2766218"/>
            <a:ext cx="706152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ko-KR" sz="5400" b="1" dirty="0">
                <a:latin typeface="LG PC" panose="02030504000101010101" pitchFamily="18" charset="-127"/>
                <a:ea typeface="LG PC" panose="02030504000101010101" pitchFamily="18" charset="-127"/>
              </a:rPr>
              <a:t>B1F : Bedroom in Universe</a:t>
            </a:r>
            <a:endParaRPr lang="ko-KR" altLang="en-US" sz="5400" b="1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6280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16471F-0123-4921-B8D3-27704357E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3B88687-E074-47E8-984C-AB6F75FE70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07"/>
          <a:stretch/>
        </p:blipFill>
        <p:spPr>
          <a:xfrm>
            <a:off x="351079" y="549797"/>
            <a:ext cx="11489842" cy="6267692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7A9B7C54-2E62-45F8-8DC0-CBCA7B5D6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– Bedroom in Universe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736F5B-57BA-450A-8F08-D0BE4D299B18}"/>
              </a:ext>
            </a:extLst>
          </p:cNvPr>
          <p:cNvSpPr/>
          <p:nvPr/>
        </p:nvSpPr>
        <p:spPr>
          <a:xfrm>
            <a:off x="782376" y="3561082"/>
            <a:ext cx="2405364" cy="7234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Bedroom in Universe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연결 통로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E58B32E-2E49-46BD-95E0-7D95980BEB2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1985058" y="4284502"/>
            <a:ext cx="833377" cy="9877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F762615-3C97-405B-8853-DDB2CD0C2993}"/>
              </a:ext>
            </a:extLst>
          </p:cNvPr>
          <p:cNvSpPr/>
          <p:nvPr/>
        </p:nvSpPr>
        <p:spPr>
          <a:xfrm>
            <a:off x="3381013" y="3773759"/>
            <a:ext cx="1653974" cy="4366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로켓 모양 침대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29228AC8-A882-4323-A675-21F548C97DE7}"/>
              </a:ext>
            </a:extLst>
          </p:cNvPr>
          <p:cNvCxnSpPr>
            <a:cxnSpLocks/>
          </p:cNvCxnSpPr>
          <p:nvPr/>
        </p:nvCxnSpPr>
        <p:spPr>
          <a:xfrm>
            <a:off x="5034987" y="3992091"/>
            <a:ext cx="625033" cy="4699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7F3562-2C98-40BC-8CF0-F309CFC3A121}"/>
              </a:ext>
            </a:extLst>
          </p:cNvPr>
          <p:cNvSpPr/>
          <p:nvPr/>
        </p:nvSpPr>
        <p:spPr>
          <a:xfrm>
            <a:off x="8782533" y="1442564"/>
            <a:ext cx="2405364" cy="8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행성을 모티브로 한 모빌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애니메이션 기능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7AE163A-DA2C-4BDB-ACC4-333D1EAD29EB}"/>
              </a:ext>
            </a:extLst>
          </p:cNvPr>
          <p:cNvCxnSpPr>
            <a:cxnSpLocks/>
          </p:cNvCxnSpPr>
          <p:nvPr/>
        </p:nvCxnSpPr>
        <p:spPr>
          <a:xfrm flipH="1">
            <a:off x="7571773" y="1898389"/>
            <a:ext cx="1210760" cy="4366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B9A77CE-2330-475E-8372-C68550256BA5}"/>
              </a:ext>
            </a:extLst>
          </p:cNvPr>
          <p:cNvSpPr/>
          <p:nvPr/>
        </p:nvSpPr>
        <p:spPr>
          <a:xfrm>
            <a:off x="9435557" y="4995992"/>
            <a:ext cx="2034954" cy="8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우주 이미지 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Texture Mapping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9928A22-C2F9-470E-B216-B3C0968DBF25}"/>
              </a:ext>
            </a:extLst>
          </p:cNvPr>
          <p:cNvCxnSpPr>
            <a:cxnSpLocks/>
          </p:cNvCxnSpPr>
          <p:nvPr/>
        </p:nvCxnSpPr>
        <p:spPr>
          <a:xfrm flipH="1">
            <a:off x="8224797" y="5451817"/>
            <a:ext cx="1210760" cy="4366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4FD6CEB-E1FA-4478-9478-D034BF0B21D6}"/>
              </a:ext>
            </a:extLst>
          </p:cNvPr>
          <p:cNvCxnSpPr>
            <a:cxnSpLocks/>
          </p:cNvCxnSpPr>
          <p:nvPr/>
        </p:nvCxnSpPr>
        <p:spPr>
          <a:xfrm flipH="1" flipV="1">
            <a:off x="7639291" y="3552122"/>
            <a:ext cx="1800405" cy="190091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8ED04229-59DC-41AC-9958-F56094DF9C47}"/>
              </a:ext>
            </a:extLst>
          </p:cNvPr>
          <p:cNvCxnSpPr>
            <a:cxnSpLocks/>
          </p:cNvCxnSpPr>
          <p:nvPr/>
        </p:nvCxnSpPr>
        <p:spPr>
          <a:xfrm flipH="1" flipV="1">
            <a:off x="5620493" y="3552122"/>
            <a:ext cx="3792841" cy="189969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24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E5EA58-03EE-4CAC-9382-F399B7D35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A77D16C-9ABF-4F7C-A19F-8ACDAE799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76"/>
          <a:stretch/>
        </p:blipFill>
        <p:spPr>
          <a:xfrm>
            <a:off x="351079" y="561371"/>
            <a:ext cx="11489842" cy="6256117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C2A731E3-EF48-42C3-A759-C5CDCF78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B1F – Bedroom in Universe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79144EB-3D9D-4CF4-A1AC-2BF7397FD2B6}"/>
              </a:ext>
            </a:extLst>
          </p:cNvPr>
          <p:cNvSpPr/>
          <p:nvPr/>
        </p:nvSpPr>
        <p:spPr>
          <a:xfrm>
            <a:off x="7989315" y="1958427"/>
            <a:ext cx="2405364" cy="14705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Hemisphere Light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를 이용해 우주를 표현하기 적합한 색들로 조합해 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Light Object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활용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EBDFCBB9-DFBA-4CC6-972D-4D146E1CEDC0}"/>
              </a:ext>
            </a:extLst>
          </p:cNvPr>
          <p:cNvCxnSpPr>
            <a:cxnSpLocks/>
          </p:cNvCxnSpPr>
          <p:nvPr/>
        </p:nvCxnSpPr>
        <p:spPr>
          <a:xfrm flipH="1">
            <a:off x="6431742" y="2746125"/>
            <a:ext cx="1557573" cy="14705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74150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5F75FF3-1C72-4316-AEDE-DBD99C81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5239" y="2766218"/>
            <a:ext cx="7061521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5400" b="1" dirty="0">
                <a:latin typeface="LG PC" panose="02030504000101010101" pitchFamily="18" charset="-127"/>
                <a:ea typeface="LG PC" panose="02030504000101010101" pitchFamily="18" charset="-127"/>
              </a:rPr>
              <a:t>감사합니다</a:t>
            </a:r>
            <a:r>
              <a:rPr lang="en-US" altLang="ko-KR" sz="5400" b="1" dirty="0">
                <a:latin typeface="LG PC" panose="02030504000101010101" pitchFamily="18" charset="-127"/>
                <a:ea typeface="LG PC" panose="02030504000101010101" pitchFamily="18" charset="-127"/>
              </a:rPr>
              <a:t>.</a:t>
            </a:r>
            <a:endParaRPr lang="ko-KR" altLang="en-US" sz="5400" b="1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7555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17524A-09D3-47EC-B4E8-65433A829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51" t="27606" r="24732" b="8945"/>
          <a:stretch/>
        </p:blipFill>
        <p:spPr>
          <a:xfrm>
            <a:off x="5243676" y="1016049"/>
            <a:ext cx="6796660" cy="5135895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7C28AAD-BA59-49C4-AEE5-29AC41D6C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88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초기 버전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VS 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확장 버전 비교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5A3AC04-ACC3-4DE9-B2E6-07071177F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31" t="55021" r="50990" b="21219"/>
          <a:stretch/>
        </p:blipFill>
        <p:spPr>
          <a:xfrm>
            <a:off x="487122" y="1725023"/>
            <a:ext cx="4224396" cy="3407954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FE160988-F38D-402A-9DE6-97B37B0CB48E}"/>
              </a:ext>
            </a:extLst>
          </p:cNvPr>
          <p:cNvSpPr txBox="1">
            <a:spLocks/>
          </p:cNvSpPr>
          <p:nvPr/>
        </p:nvSpPr>
        <p:spPr>
          <a:xfrm>
            <a:off x="1576087" y="1021836"/>
            <a:ext cx="1850020" cy="7234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&lt;</a:t>
            </a:r>
            <a:r>
              <a:rPr lang="ko-KR" altLang="en-US" sz="2400" dirty="0">
                <a:latin typeface="LG PC" panose="02030504000101010101" pitchFamily="18" charset="-127"/>
                <a:ea typeface="LG PC" panose="02030504000101010101" pitchFamily="18" charset="-127"/>
              </a:rPr>
              <a:t>초기 버전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&gt;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14C11F0-6CD1-463A-AC70-38DEB3A81EA7}"/>
              </a:ext>
            </a:extLst>
          </p:cNvPr>
          <p:cNvSpPr txBox="1">
            <a:spLocks/>
          </p:cNvSpPr>
          <p:nvPr/>
        </p:nvSpPr>
        <p:spPr>
          <a:xfrm>
            <a:off x="7716996" y="1022231"/>
            <a:ext cx="1850020" cy="7234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&lt;</a:t>
            </a:r>
            <a:r>
              <a:rPr lang="ko-KR" altLang="en-US" sz="2400" dirty="0">
                <a:latin typeface="LG PC" panose="02030504000101010101" pitchFamily="18" charset="-127"/>
                <a:ea typeface="LG PC" panose="02030504000101010101" pitchFamily="18" charset="-127"/>
              </a:rPr>
              <a:t>확장 버전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&gt;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58EB759-FABA-488C-8405-A7886DEA804B}"/>
              </a:ext>
            </a:extLst>
          </p:cNvPr>
          <p:cNvSpPr/>
          <p:nvPr/>
        </p:nvSpPr>
        <p:spPr>
          <a:xfrm>
            <a:off x="6096000" y="2992056"/>
            <a:ext cx="2390172" cy="219919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B49384-87E8-4D25-9DF0-808BC7E115BD}"/>
              </a:ext>
            </a:extLst>
          </p:cNvPr>
          <p:cNvCxnSpPr>
            <a:cxnSpLocks/>
          </p:cNvCxnSpPr>
          <p:nvPr/>
        </p:nvCxnSpPr>
        <p:spPr>
          <a:xfrm>
            <a:off x="4711518" y="4994478"/>
            <a:ext cx="2579568" cy="19676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85277B49-717B-4A55-AD53-F7186EC587BD}"/>
              </a:ext>
            </a:extLst>
          </p:cNvPr>
          <p:cNvCxnSpPr>
            <a:cxnSpLocks/>
          </p:cNvCxnSpPr>
          <p:nvPr/>
        </p:nvCxnSpPr>
        <p:spPr>
          <a:xfrm>
            <a:off x="4711518" y="1745255"/>
            <a:ext cx="3118755" cy="135097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8367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ACD735-13A1-44A3-978E-0CFC8D0F5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전체 모습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F6E4B6-77D3-4D9C-A437-31FDBA8D7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E8D60E8-D72D-455A-B795-93B89D5F0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09"/>
          <a:stretch/>
        </p:blipFill>
        <p:spPr>
          <a:xfrm>
            <a:off x="351079" y="792866"/>
            <a:ext cx="11489842" cy="626769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75C4B98-5069-4F9C-94CB-34D4872784EC}"/>
              </a:ext>
            </a:extLst>
          </p:cNvPr>
          <p:cNvSpPr/>
          <p:nvPr/>
        </p:nvSpPr>
        <p:spPr>
          <a:xfrm>
            <a:off x="8964592" y="1886674"/>
            <a:ext cx="2465408" cy="5208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1F : Art Gallery</a:t>
            </a:r>
            <a:endParaRPr lang="ko-KR" altLang="en-US" sz="24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6763B54-3A64-4E59-8E3E-8895A3051FC3}"/>
              </a:ext>
            </a:extLst>
          </p:cNvPr>
          <p:cNvCxnSpPr>
            <a:stCxn id="6" idx="1"/>
          </p:cNvCxnSpPr>
          <p:nvPr/>
        </p:nvCxnSpPr>
        <p:spPr>
          <a:xfrm flipH="1">
            <a:off x="8275899" y="2147104"/>
            <a:ext cx="688693" cy="39353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6B7FD351-6AB1-4EFE-A809-10E304E0CF52}"/>
              </a:ext>
            </a:extLst>
          </p:cNvPr>
          <p:cNvSpPr/>
          <p:nvPr/>
        </p:nvSpPr>
        <p:spPr>
          <a:xfrm>
            <a:off x="8964591" y="3663389"/>
            <a:ext cx="3015205" cy="7870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B1F 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: Bedroom in Universe</a:t>
            </a:r>
            <a:endParaRPr lang="ko-KR" altLang="en-US" sz="24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603EBF2-0E5B-484C-9F71-E79A04C9E226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8275901" y="4056928"/>
            <a:ext cx="688690" cy="2604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8142F82-3A89-4E34-902B-AD111CF2BD5B}"/>
              </a:ext>
            </a:extLst>
          </p:cNvPr>
          <p:cNvSpPr/>
          <p:nvPr/>
        </p:nvSpPr>
        <p:spPr>
          <a:xfrm>
            <a:off x="699325" y="3721266"/>
            <a:ext cx="2465408" cy="5208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B1F : Light Studio</a:t>
            </a:r>
            <a:endParaRPr lang="ko-KR" altLang="en-US" sz="24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279A754-25D3-4E5F-A515-2FBAACC7FD6B}"/>
              </a:ext>
            </a:extLst>
          </p:cNvPr>
          <p:cNvCxnSpPr>
            <a:cxnSpLocks/>
          </p:cNvCxnSpPr>
          <p:nvPr/>
        </p:nvCxnSpPr>
        <p:spPr>
          <a:xfrm>
            <a:off x="3164734" y="3981698"/>
            <a:ext cx="550739" cy="28936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9214D56-A82C-4317-924C-346B833DD1ED}"/>
              </a:ext>
            </a:extLst>
          </p:cNvPr>
          <p:cNvSpPr/>
          <p:nvPr/>
        </p:nvSpPr>
        <p:spPr>
          <a:xfrm>
            <a:off x="1979270" y="5315396"/>
            <a:ext cx="1447821" cy="5208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Elevator</a:t>
            </a:r>
            <a:endParaRPr lang="ko-KR" altLang="en-US" sz="24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FAF09C4-66C5-46A4-9E7C-829C7338BB0D}"/>
              </a:ext>
            </a:extLst>
          </p:cNvPr>
          <p:cNvCxnSpPr>
            <a:cxnSpLocks/>
          </p:cNvCxnSpPr>
          <p:nvPr/>
        </p:nvCxnSpPr>
        <p:spPr>
          <a:xfrm flipV="1">
            <a:off x="3427093" y="5138885"/>
            <a:ext cx="757155" cy="4311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BC93BB9-ED3C-4420-B341-C0F32A4CA586}"/>
              </a:ext>
            </a:extLst>
          </p:cNvPr>
          <p:cNvSpPr/>
          <p:nvPr/>
        </p:nvSpPr>
        <p:spPr>
          <a:xfrm>
            <a:off x="6732607" y="897040"/>
            <a:ext cx="1745849" cy="5208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GUI Controls</a:t>
            </a:r>
            <a:endParaRPr lang="ko-KR" altLang="en-US" sz="24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DAAFA82B-8EF1-4BDD-BE11-7B72F6547E72}"/>
              </a:ext>
            </a:extLst>
          </p:cNvPr>
          <p:cNvCxnSpPr>
            <a:cxnSpLocks/>
          </p:cNvCxnSpPr>
          <p:nvPr/>
        </p:nvCxnSpPr>
        <p:spPr>
          <a:xfrm flipV="1">
            <a:off x="8478456" y="870713"/>
            <a:ext cx="1498921" cy="24176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94C6C3B-8BEC-4D63-BF09-95E58E92E303}"/>
              </a:ext>
            </a:extLst>
          </p:cNvPr>
          <p:cNvSpPr/>
          <p:nvPr/>
        </p:nvSpPr>
        <p:spPr>
          <a:xfrm>
            <a:off x="4237299" y="891623"/>
            <a:ext cx="1222096" cy="5449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제작자 정보</a:t>
            </a:r>
            <a:r>
              <a:rPr lang="en-US" altLang="ko-KR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,</a:t>
            </a:r>
          </a:p>
          <a:p>
            <a:r>
              <a:rPr lang="ko-KR" altLang="en-US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층별 안내</a:t>
            </a:r>
            <a:endParaRPr lang="en-US" altLang="ko-KR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128B6B5-F865-4771-A29F-5514449CEF19}"/>
              </a:ext>
            </a:extLst>
          </p:cNvPr>
          <p:cNvCxnSpPr>
            <a:cxnSpLocks/>
            <a:stCxn id="19" idx="1"/>
          </p:cNvCxnSpPr>
          <p:nvPr/>
        </p:nvCxnSpPr>
        <p:spPr>
          <a:xfrm flipH="1" flipV="1">
            <a:off x="3862569" y="1112478"/>
            <a:ext cx="374730" cy="5161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0327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BAA7C3-BDBC-4598-961A-CE0C062ED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17524A-09D3-47EC-B4E8-65433A829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07"/>
          <a:stretch/>
        </p:blipFill>
        <p:spPr>
          <a:xfrm>
            <a:off x="351079" y="549797"/>
            <a:ext cx="11489842" cy="6267692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7C28AAD-BA59-49C4-AEE5-29AC41D6C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88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전체 모습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(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엘리베이터 삭제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버전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)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8E7E652-1D6C-4CD2-B941-5B10FBACBF47}"/>
              </a:ext>
            </a:extLst>
          </p:cNvPr>
          <p:cNvSpPr/>
          <p:nvPr/>
        </p:nvSpPr>
        <p:spPr>
          <a:xfrm>
            <a:off x="487122" y="2902714"/>
            <a:ext cx="2465408" cy="1191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별모양</a:t>
            </a:r>
            <a:r>
              <a:rPr lang="ko-KR" altLang="en-US" sz="24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 장식</a:t>
            </a:r>
            <a:endParaRPr lang="en-US" altLang="ko-KR" sz="24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4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(GLTF Load, </a:t>
            </a:r>
          </a:p>
          <a:p>
            <a:pPr algn="ctr"/>
            <a:r>
              <a:rPr lang="ko-KR" altLang="en-US" sz="24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애니메이션 기능</a:t>
            </a:r>
            <a:r>
              <a:rPr lang="en-US" altLang="ko-KR" sz="24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)</a:t>
            </a:r>
            <a:endParaRPr lang="ko-KR" altLang="en-US" sz="24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1D4B1F6-F6F7-4801-AC72-FF90FD258187}"/>
              </a:ext>
            </a:extLst>
          </p:cNvPr>
          <p:cNvCxnSpPr>
            <a:cxnSpLocks/>
          </p:cNvCxnSpPr>
          <p:nvPr/>
        </p:nvCxnSpPr>
        <p:spPr>
          <a:xfrm>
            <a:off x="2952530" y="3498452"/>
            <a:ext cx="550739" cy="28936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99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B3317F-8F2B-48B6-8623-322C5754F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7618" y="2766218"/>
            <a:ext cx="4410919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5400" b="1" dirty="0">
                <a:latin typeface="LG PC" panose="02030504000101010101" pitchFamily="18" charset="-127"/>
                <a:ea typeface="LG PC" panose="02030504000101010101" pitchFamily="18" charset="-127"/>
              </a:rPr>
              <a:t>1F : Art Gallery</a:t>
            </a:r>
            <a:endParaRPr lang="ko-KR" altLang="en-US" sz="5400" b="1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226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28ACFF-70A1-42F9-BD08-F7053DC8B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984B299-4B88-4EFA-9E62-BB9E46E65C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92"/>
          <a:stretch/>
        </p:blipFill>
        <p:spPr>
          <a:xfrm>
            <a:off x="351079" y="561372"/>
            <a:ext cx="11489842" cy="6261904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8D0046DC-2487-4331-BCC2-858F53927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1F Art Gallery 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모습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-1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1F8D265-C86B-4E26-820E-F0278E2225F4}"/>
              </a:ext>
            </a:extLst>
          </p:cNvPr>
          <p:cNvSpPr/>
          <p:nvPr/>
        </p:nvSpPr>
        <p:spPr>
          <a:xfrm>
            <a:off x="6655459" y="989634"/>
            <a:ext cx="2239685" cy="4038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액자를 비추는 조명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92646F5-3981-41DF-94EC-DAD413A8E812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4303840" y="1393443"/>
            <a:ext cx="3471462" cy="8694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6FAC6550-6459-4B52-8072-5410128D74F3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5787344" y="1393443"/>
            <a:ext cx="1987958" cy="8694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CFC39DF-5C77-4100-A5E9-438E77CFE4C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655460" y="1393443"/>
            <a:ext cx="1119842" cy="7594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95AFFC88-3E23-4820-922B-7059774E76B1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775302" y="1393443"/>
            <a:ext cx="228592" cy="5707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E97FB7B-8E21-43AA-802C-FF38E421FC2D}"/>
              </a:ext>
            </a:extLst>
          </p:cNvPr>
          <p:cNvSpPr/>
          <p:nvPr/>
        </p:nvSpPr>
        <p:spPr>
          <a:xfrm>
            <a:off x="1223076" y="2585322"/>
            <a:ext cx="1572212" cy="4038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벨트 </a:t>
            </a:r>
            <a:r>
              <a:rPr lang="ko-KR" altLang="en-US" sz="20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차단봉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5063645D-2A48-41E8-B5D1-09E24737B7FC}"/>
              </a:ext>
            </a:extLst>
          </p:cNvPr>
          <p:cNvCxnSpPr>
            <a:cxnSpLocks/>
          </p:cNvCxnSpPr>
          <p:nvPr/>
        </p:nvCxnSpPr>
        <p:spPr>
          <a:xfrm>
            <a:off x="2788058" y="2787226"/>
            <a:ext cx="1106823" cy="634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CF5122D-2A81-4D7C-AB70-718B0A889DA9}"/>
              </a:ext>
            </a:extLst>
          </p:cNvPr>
          <p:cNvCxnSpPr>
            <a:cxnSpLocks/>
          </p:cNvCxnSpPr>
          <p:nvPr/>
        </p:nvCxnSpPr>
        <p:spPr>
          <a:xfrm>
            <a:off x="2795288" y="2787225"/>
            <a:ext cx="2586940" cy="40381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EE32CB3-5E69-404E-8B69-2E1A32231829}"/>
              </a:ext>
            </a:extLst>
          </p:cNvPr>
          <p:cNvSpPr/>
          <p:nvPr/>
        </p:nvSpPr>
        <p:spPr>
          <a:xfrm>
            <a:off x="792866" y="4572279"/>
            <a:ext cx="1809267" cy="7234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엘리베이터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애니메이션 사용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B7964C7F-2032-49E0-8613-C7275FFB581C}"/>
              </a:ext>
            </a:extLst>
          </p:cNvPr>
          <p:cNvCxnSpPr>
            <a:cxnSpLocks/>
          </p:cNvCxnSpPr>
          <p:nvPr/>
        </p:nvCxnSpPr>
        <p:spPr>
          <a:xfrm flipV="1">
            <a:off x="2602133" y="4855580"/>
            <a:ext cx="939720" cy="7840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3D5A127D-FE9F-46F3-BA12-CE3CDB3B87C5}"/>
              </a:ext>
            </a:extLst>
          </p:cNvPr>
          <p:cNvSpPr/>
          <p:nvPr/>
        </p:nvSpPr>
        <p:spPr>
          <a:xfrm>
            <a:off x="9402666" y="4190967"/>
            <a:ext cx="2438255" cy="6646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Texture Mapping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이용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바닥 제작</a:t>
            </a: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0263A02D-D950-4076-8AF5-E90D6C6F272D}"/>
              </a:ext>
            </a:extLst>
          </p:cNvPr>
          <p:cNvCxnSpPr>
            <a:cxnSpLocks/>
          </p:cNvCxnSpPr>
          <p:nvPr/>
        </p:nvCxnSpPr>
        <p:spPr>
          <a:xfrm flipH="1">
            <a:off x="8212238" y="4577740"/>
            <a:ext cx="1190429" cy="35624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7847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05EB02-3DD2-4F34-A488-5F1430EF4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C24A2E5-53F8-4FA1-8F73-18A21933AF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61"/>
          <a:stretch/>
        </p:blipFill>
        <p:spPr>
          <a:xfrm>
            <a:off x="351079" y="567159"/>
            <a:ext cx="11489842" cy="6250330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81741E44-9A10-4787-95B9-111352465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1F Art Gallery 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모습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-2</a:t>
            </a:r>
            <a:endParaRPr lang="ko-KR" altLang="en-US" sz="28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4155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72BA65-F10C-4B63-9DE8-0A0212234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309F133-416F-451A-85B3-F07B913A6E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92"/>
          <a:stretch/>
        </p:blipFill>
        <p:spPr>
          <a:xfrm>
            <a:off x="351079" y="555585"/>
            <a:ext cx="11489842" cy="626190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3792DCA1-565D-4201-AD78-CF70A429E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23419"/>
          </a:xfrm>
        </p:spPr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Art Gallery –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 </a:t>
            </a:r>
            <a:r>
              <a:rPr lang="en-US" altLang="ko-KR" sz="2800" dirty="0">
                <a:latin typeface="LG PC" panose="02030504000101010101" pitchFamily="18" charset="-127"/>
                <a:ea typeface="LG PC" panose="02030504000101010101" pitchFamily="18" charset="-127"/>
              </a:rPr>
              <a:t>1</a:t>
            </a:r>
            <a:r>
              <a:rPr lang="ko-KR" altLang="en-US" sz="2800" dirty="0">
                <a:latin typeface="LG PC" panose="02030504000101010101" pitchFamily="18" charset="-127"/>
                <a:ea typeface="LG PC" panose="02030504000101010101" pitchFamily="18" charset="-127"/>
              </a:rPr>
              <a:t>번 벽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5BDCFFF-4F3C-4A28-B958-FD4BCCEF1A7B}"/>
              </a:ext>
            </a:extLst>
          </p:cNvPr>
          <p:cNvSpPr/>
          <p:nvPr/>
        </p:nvSpPr>
        <p:spPr>
          <a:xfrm>
            <a:off x="1012785" y="3733245"/>
            <a:ext cx="2214381" cy="9572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액자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(Texture Mapping,</a:t>
            </a: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Normal Map </a:t>
            </a:r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사용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B801EE0E-8188-4D63-95A1-4786F6CB6638}"/>
              </a:ext>
            </a:extLst>
          </p:cNvPr>
          <p:cNvCxnSpPr>
            <a:cxnSpLocks/>
          </p:cNvCxnSpPr>
          <p:nvPr/>
        </p:nvCxnSpPr>
        <p:spPr>
          <a:xfrm flipV="1">
            <a:off x="3227166" y="4172673"/>
            <a:ext cx="939720" cy="7840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3A1372-DFC6-4A24-8DB8-5792E38EF397}"/>
              </a:ext>
            </a:extLst>
          </p:cNvPr>
          <p:cNvSpPr/>
          <p:nvPr/>
        </p:nvSpPr>
        <p:spPr>
          <a:xfrm>
            <a:off x="1095737" y="4944597"/>
            <a:ext cx="2214381" cy="7234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벨트 차단 봉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(Cylinder + Box)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14B94B5-8DE4-4B49-9A34-37086F34A1CE}"/>
              </a:ext>
            </a:extLst>
          </p:cNvPr>
          <p:cNvCxnSpPr>
            <a:cxnSpLocks/>
          </p:cNvCxnSpPr>
          <p:nvPr/>
        </p:nvCxnSpPr>
        <p:spPr>
          <a:xfrm flipV="1">
            <a:off x="3310118" y="5227898"/>
            <a:ext cx="939720" cy="7840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38DF9EA-6390-4D32-8F6B-A74B6CA2F814}"/>
              </a:ext>
            </a:extLst>
          </p:cNvPr>
          <p:cNvSpPr/>
          <p:nvPr/>
        </p:nvSpPr>
        <p:spPr>
          <a:xfrm>
            <a:off x="4815068" y="5913213"/>
            <a:ext cx="1649151" cy="7234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작품 설명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(Box + Text)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A22FD78D-8C0E-42DD-A0B4-B5758640F092}"/>
              </a:ext>
            </a:extLst>
          </p:cNvPr>
          <p:cNvCxnSpPr>
            <a:cxnSpLocks/>
          </p:cNvCxnSpPr>
          <p:nvPr/>
        </p:nvCxnSpPr>
        <p:spPr>
          <a:xfrm flipV="1">
            <a:off x="6464219" y="5732358"/>
            <a:ext cx="486378" cy="5425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66D598A-A0B3-4A38-8518-D33F29DD5536}"/>
              </a:ext>
            </a:extLst>
          </p:cNvPr>
          <p:cNvSpPr/>
          <p:nvPr/>
        </p:nvSpPr>
        <p:spPr>
          <a:xfrm>
            <a:off x="1460340" y="1463915"/>
            <a:ext cx="2214381" cy="7234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액자 조명</a:t>
            </a:r>
            <a:endParaRPr lang="en-US" altLang="ko-KR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(Corn + </a:t>
            </a:r>
            <a:r>
              <a:rPr lang="en-US" altLang="ko-KR" sz="2000" dirty="0" err="1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SpotLight</a:t>
            </a:r>
            <a:r>
              <a:rPr lang="en-US" altLang="ko-KR" sz="2000" dirty="0">
                <a:solidFill>
                  <a:sysClr val="windowText" lastClr="000000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)</a:t>
            </a:r>
            <a:endParaRPr lang="ko-KR" altLang="en-US" sz="2000" dirty="0">
              <a:solidFill>
                <a:sysClr val="windowText" lastClr="000000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DB183CC-A1E6-437B-A3F4-6234C64745F0}"/>
              </a:ext>
            </a:extLst>
          </p:cNvPr>
          <p:cNvCxnSpPr>
            <a:cxnSpLocks/>
          </p:cNvCxnSpPr>
          <p:nvPr/>
        </p:nvCxnSpPr>
        <p:spPr>
          <a:xfrm>
            <a:off x="3674721" y="1825626"/>
            <a:ext cx="1666995" cy="9172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2698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533</Words>
  <Application>Microsoft Office PowerPoint</Application>
  <PresentationFormat>와이드스크린</PresentationFormat>
  <Paragraphs>117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1" baseType="lpstr">
      <vt:lpstr>LG PC</vt:lpstr>
      <vt:lpstr>맑은 고딕</vt:lpstr>
      <vt:lpstr>Arial</vt:lpstr>
      <vt:lpstr>Office 테마</vt:lpstr>
      <vt:lpstr>Computer Graphics : About My 3D Room</vt:lpstr>
      <vt:lpstr>Concept : 좋아하는 것들을 한 집에 담다.</vt:lpstr>
      <vt:lpstr>초기 버전 VS 확장 버전 비교</vt:lpstr>
      <vt:lpstr>전체 모습</vt:lpstr>
      <vt:lpstr>전체 모습 (엘리베이터 삭제 버전)</vt:lpstr>
      <vt:lpstr>1F : Art Gallery</vt:lpstr>
      <vt:lpstr>1F Art Gallery 모습 -1</vt:lpstr>
      <vt:lpstr>1F Art Gallery 모습 -2</vt:lpstr>
      <vt:lpstr>Art Gallery – 1번 벽</vt:lpstr>
      <vt:lpstr>Art Gallery – 2번 벽</vt:lpstr>
      <vt:lpstr>B1F : Light Studio</vt:lpstr>
      <vt:lpstr>B1F - Light Studio</vt:lpstr>
      <vt:lpstr>B1F - Light Studio</vt:lpstr>
      <vt:lpstr>B1F - Light Studio</vt:lpstr>
      <vt:lpstr>B1F - Light Studio</vt:lpstr>
      <vt:lpstr>B1F - Light Studio</vt:lpstr>
      <vt:lpstr>B1F - Light Studio</vt:lpstr>
      <vt:lpstr>B1F - Light Studio with GUI Controls (Color, Intensity Control)</vt:lpstr>
      <vt:lpstr>B1F - Light Studio with GUI Controls (Color, Intensity Control)</vt:lpstr>
      <vt:lpstr>B1F - Light Studio with GUI Controls (Color, Intensity Control)</vt:lpstr>
      <vt:lpstr>B1F - Light Studio with GUI Controls (Color, Intensity Control)</vt:lpstr>
      <vt:lpstr>B1F - Light Studio with GUI Controls (Color, Intensity Control)</vt:lpstr>
      <vt:lpstr>B1F – 엘리베이터 안 모습 (열림)</vt:lpstr>
      <vt:lpstr>B1F : Bedroom in Universe</vt:lpstr>
      <vt:lpstr>B1F – Bedroom in Universe</vt:lpstr>
      <vt:lpstr>B1F – Bedroom in Universe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Graphics Homework #3</dc:title>
  <dc:creator>다민 김</dc:creator>
  <cp:lastModifiedBy>다민 김</cp:lastModifiedBy>
  <cp:revision>12</cp:revision>
  <dcterms:created xsi:type="dcterms:W3CDTF">2024-11-16T13:34:24Z</dcterms:created>
  <dcterms:modified xsi:type="dcterms:W3CDTF">2024-11-16T15:42:51Z</dcterms:modified>
</cp:coreProperties>
</file>

<file path=docProps/thumbnail.jpeg>
</file>